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60" r:id="rId2"/>
    <p:sldId id="265" r:id="rId3"/>
    <p:sldId id="267" r:id="rId4"/>
    <p:sldId id="324" r:id="rId5"/>
    <p:sldId id="291" r:id="rId6"/>
    <p:sldId id="295" r:id="rId7"/>
    <p:sldId id="289" r:id="rId8"/>
  </p:sldIdLst>
  <p:sldSz cx="12192000" cy="6858000"/>
  <p:notesSz cx="6858000" cy="9144000"/>
  <p:custDataLst>
    <p:tags r:id="rId1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>
          <p15:clr>
            <a:srgbClr val="A4A3A4"/>
          </p15:clr>
        </p15:guide>
        <p15:guide id="2" pos="4815">
          <p15:clr>
            <a:srgbClr val="A4A3A4"/>
          </p15:clr>
        </p15:guide>
        <p15:guide id="3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797"/>
    <a:srgbClr val="FF6161"/>
    <a:srgbClr val="FF4747"/>
    <a:srgbClr val="B0C6CA"/>
    <a:srgbClr val="6699A1"/>
    <a:srgbClr val="FFABAB"/>
    <a:srgbClr val="FF4B4B"/>
    <a:srgbClr val="86ADB3"/>
    <a:srgbClr val="A5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4" autoAdjust="0"/>
    <p:restoredTop sz="94140" autoAdjust="0"/>
  </p:normalViewPr>
  <p:slideViewPr>
    <p:cSldViewPr snapToGrid="0" showGuides="1">
      <p:cViewPr varScale="1">
        <p:scale>
          <a:sx n="80" d="100"/>
          <a:sy n="80" d="100"/>
        </p:scale>
        <p:origin x="509" y="58"/>
      </p:cViewPr>
      <p:guideLst>
        <p:guide orient="horz" pos="2092"/>
        <p:guide pos="4815"/>
        <p:guide pos="3454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C976ED8-A2F8-44B2-9E9B-484DCC3D921D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67FA93C-29B1-4199-89B1-C9D8A0C7888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33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602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01654-C328-4D7F-8379-14C1805D0D0D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21DB7-F3D9-48CB-8617-87E748E9288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32489-02C9-4B03-8508-CE0419D7D36C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826D8-9AD3-419B-A4E6-CC8E8BEDD67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4E0AC-1760-453B-913D-8414A7E3B035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3F0D1-4657-4B7B-8EC0-DFDEE341E1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3B258-F792-467C-8952-6564F7F7A64C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2BDC5-71A1-4D20-8EF0-8F919F29C0C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ED0-4CC8-41FB-A813-AF3EE990F4EA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E3268-E185-4A0B-A5A9-CD634315B01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5B230-0B8A-4324-8096-B0A755B49C08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C879A5-D176-4ABC-9E08-BE7D148649D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3C78F-01F3-4EBB-8C19-5282C12060D8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41306-BA03-4BCE-9FF0-80456018BC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28795-3798-49B7-99EE-351E9F40A0C4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07729-9787-46F8-B085-CA1F955117C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77328-FDBE-4128-A06A-0E4EBD2AD1E0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54854-6997-4642-95D0-70E8C6EE6C3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BD367-96EF-42E6-B24E-CA1E7E032EF0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B825A-7E81-44C3-B3B9-3CE7C7317BE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4923F-5CC1-47A1-8CDC-A5AB7535644B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A47B71-0CCF-4F19-BDED-D37F0E2613A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E8DB8C-8B3F-437E-8616-505C52744BCD}" type="datetimeFigureOut">
              <a:rPr lang="zh-CN" altLang="en-US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0C1C8B-0847-42AA-878D-865D1C9E5090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hyperlink" Target="https://www.cnipa.gov.cn/col/col192/index.html?uid=8599&amp;pageNum=1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29585" y="2612283"/>
            <a:ext cx="61863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专业写作与口头表达学期总结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42830" y="3445506"/>
            <a:ext cx="5354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Professional Writing and oral presentation term summary</a:t>
            </a:r>
          </a:p>
        </p:txBody>
      </p:sp>
      <p:grpSp>
        <p:nvGrpSpPr>
          <p:cNvPr id="6" name="组合 54"/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988157-9167-731E-5EA2-873A3504C16F}"/>
              </a:ext>
            </a:extLst>
          </p:cNvPr>
          <p:cNvSpPr txBox="1"/>
          <p:nvPr/>
        </p:nvSpPr>
        <p:spPr>
          <a:xfrm>
            <a:off x="5410094" y="4333814"/>
            <a:ext cx="211738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汇报人：庞永杰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26" presetClass="emph" presetSubtype="0" repeatCount="indefinite" fill="hold" nodeType="afterEffect">
                                  <p:stCondLst>
                                    <p:cond delay="7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animBg="1"/>
      <p:bldP spid="15" grpId="0" animBg="1"/>
      <p:bldP spid="60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8" y="0"/>
            <a:ext cx="410845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8" y="0"/>
            <a:ext cx="4048126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48638" y="0"/>
            <a:ext cx="40579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-47631" y="1"/>
            <a:ext cx="4092582" cy="1529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0"/>
            <a:ext cx="4094162" cy="154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3"/>
          <a:srcRect t="2054" b="3954"/>
          <a:stretch>
            <a:fillRect/>
          </a:stretch>
        </p:blipFill>
        <p:spPr>
          <a:xfrm>
            <a:off x="-20640" y="154802"/>
            <a:ext cx="12200257" cy="6547622"/>
          </a:xfrm>
          <a:prstGeom prst="rect">
            <a:avLst/>
          </a:prstGeom>
        </p:spPr>
      </p:pic>
      <p:sp>
        <p:nvSpPr>
          <p:cNvPr id="524" name="文本框 523"/>
          <p:cNvSpPr txBox="1">
            <a:spLocks noChangeArrowheads="1"/>
          </p:cNvSpPr>
          <p:nvPr/>
        </p:nvSpPr>
        <p:spPr bwMode="auto">
          <a:xfrm>
            <a:off x="939750" y="273100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525" name="文本框 524"/>
          <p:cNvSpPr txBox="1"/>
          <p:nvPr/>
        </p:nvSpPr>
        <p:spPr>
          <a:xfrm>
            <a:off x="606326" y="3418567"/>
            <a:ext cx="187743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0640" y="6703208"/>
            <a:ext cx="4060827" cy="1547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39113" y="6702425"/>
            <a:ext cx="4084956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86736" y="1473747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12866" y="1509903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综述论文相关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4" name="PA_组合 13"/>
          <p:cNvGrpSpPr/>
          <p:nvPr>
            <p:custDataLst>
              <p:tags r:id="rId2"/>
            </p:custDataLst>
          </p:nvPr>
        </p:nvGrpSpPr>
        <p:grpSpPr>
          <a:xfrm>
            <a:off x="-1935269" y="1480516"/>
            <a:ext cx="3790609" cy="3790609"/>
            <a:chOff x="-1920755" y="1480516"/>
            <a:chExt cx="3790609" cy="3790609"/>
          </a:xfrm>
        </p:grpSpPr>
        <p:sp>
          <p:nvSpPr>
            <p:cNvPr id="13" name="任意多边形: 形状 12"/>
            <p:cNvSpPr/>
            <p:nvPr/>
          </p:nvSpPr>
          <p:spPr>
            <a:xfrm>
              <a:off x="-1920755" y="1480516"/>
              <a:ext cx="3790609" cy="3790609"/>
            </a:xfrm>
            <a:custGeom>
              <a:avLst/>
              <a:gdLst/>
              <a:ahLst/>
              <a:cxnLst/>
              <a:rect l="0" t="0" r="0" b="0"/>
              <a:pathLst>
                <a:path w="3790609" h="3790609">
                  <a:moveTo>
                    <a:pt x="0" y="0"/>
                  </a:moveTo>
                  <a:lnTo>
                    <a:pt x="3790608" y="0"/>
                  </a:lnTo>
                  <a:lnTo>
                    <a:pt x="3790608" y="3790608"/>
                  </a:lnTo>
                  <a:lnTo>
                    <a:pt x="0" y="3790608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PA_Freeform: Shape 41"/>
            <p:cNvSpPr/>
            <p:nvPr>
              <p:custDataLst>
                <p:tags r:id="rId10"/>
              </p:custDataLst>
            </p:nvPr>
          </p:nvSpPr>
          <p:spPr bwMode="auto">
            <a:xfrm rot="5400000">
              <a:off x="9646" y="1480516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" name="PA_组合 18"/>
          <p:cNvGrpSpPr/>
          <p:nvPr>
            <p:custDataLst>
              <p:tags r:id="rId3"/>
            </p:custDataLst>
          </p:nvPr>
        </p:nvGrpSpPr>
        <p:grpSpPr>
          <a:xfrm>
            <a:off x="-3784436" y="-408781"/>
            <a:ext cx="7473610" cy="7499010"/>
            <a:chOff x="-3759201" y="-393077"/>
            <a:chExt cx="7473610" cy="7499010"/>
          </a:xfrm>
        </p:grpSpPr>
        <p:grpSp>
          <p:nvGrpSpPr>
            <p:cNvPr id="17" name="PA_组合 16"/>
            <p:cNvGrpSpPr/>
            <p:nvPr>
              <p:custDataLst>
                <p:tags r:id="rId8"/>
              </p:custDataLst>
            </p:nvPr>
          </p:nvGrpSpPr>
          <p:grpSpPr>
            <a:xfrm>
              <a:off x="-14514" y="3340724"/>
              <a:ext cx="3728923" cy="3765209"/>
              <a:chOff x="-14514" y="3340724"/>
              <a:chExt cx="3728923" cy="3765209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0" y="3340724"/>
                <a:ext cx="3714409" cy="3765209"/>
              </a:xfrm>
              <a:custGeom>
                <a:avLst/>
                <a:gdLst/>
                <a:ahLst/>
                <a:cxnLst/>
                <a:rect l="0" t="0" r="0" b="0"/>
                <a:pathLst>
                  <a:path w="3714409" h="3765209">
                    <a:moveTo>
                      <a:pt x="0" y="0"/>
                    </a:moveTo>
                    <a:lnTo>
                      <a:pt x="3714408" y="0"/>
                    </a:lnTo>
                    <a:lnTo>
                      <a:pt x="3714408" y="3765208"/>
                    </a:lnTo>
                    <a:lnTo>
                      <a:pt x="0" y="3765208"/>
                    </a:lnTo>
                    <a:close/>
                  </a:path>
                </a:pathLst>
              </a:cu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PA_Freeform: Shape 42"/>
              <p:cNvSpPr/>
              <p:nvPr>
                <p:custDataLst>
                  <p:tags r:id="rId9"/>
                </p:custDataLst>
              </p:nvPr>
            </p:nvSpPr>
            <p:spPr bwMode="auto">
              <a:xfrm rot="10800000">
                <a:off x="-14514" y="3340724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任意多边形: 形状 17"/>
            <p:cNvSpPr/>
            <p:nvPr/>
          </p:nvSpPr>
          <p:spPr>
            <a:xfrm>
              <a:off x="-3759201" y="-393077"/>
              <a:ext cx="7473610" cy="7499010"/>
            </a:xfrm>
            <a:custGeom>
              <a:avLst/>
              <a:gdLst/>
              <a:ahLst/>
              <a:cxnLst/>
              <a:rect l="0" t="0" r="0" b="0"/>
              <a:pathLst>
                <a:path w="7473610" h="7499010">
                  <a:moveTo>
                    <a:pt x="0" y="0"/>
                  </a:moveTo>
                  <a:lnTo>
                    <a:pt x="7473609" y="0"/>
                  </a:lnTo>
                  <a:lnTo>
                    <a:pt x="7473609" y="7499009"/>
                  </a:lnTo>
                  <a:lnTo>
                    <a:pt x="0" y="749900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PA_组合 30"/>
          <p:cNvGrpSpPr/>
          <p:nvPr>
            <p:custDataLst>
              <p:tags r:id="rId4"/>
            </p:custDataLst>
          </p:nvPr>
        </p:nvGrpSpPr>
        <p:grpSpPr>
          <a:xfrm>
            <a:off x="-2491734" y="1990794"/>
            <a:ext cx="5363030" cy="2670630"/>
            <a:chOff x="-2491734" y="1990794"/>
            <a:chExt cx="5363030" cy="2670630"/>
          </a:xfrm>
        </p:grpSpPr>
        <p:sp>
          <p:nvSpPr>
            <p:cNvPr id="26" name="任意多边形: 形状 25"/>
            <p:cNvSpPr/>
            <p:nvPr/>
          </p:nvSpPr>
          <p:spPr>
            <a:xfrm>
              <a:off x="-2491734" y="1990794"/>
              <a:ext cx="5363030" cy="2670630"/>
            </a:xfrm>
            <a:custGeom>
              <a:avLst/>
              <a:gdLst/>
              <a:ahLst/>
              <a:cxnLst/>
              <a:rect l="0" t="0" r="0" b="0"/>
              <a:pathLst>
                <a:path w="5363030" h="2670630">
                  <a:moveTo>
                    <a:pt x="0" y="0"/>
                  </a:moveTo>
                  <a:lnTo>
                    <a:pt x="5363029" y="0"/>
                  </a:lnTo>
                  <a:lnTo>
                    <a:pt x="5363029" y="2670629"/>
                  </a:lnTo>
                  <a:lnTo>
                    <a:pt x="0" y="267062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PA_菱形 7"/>
            <p:cNvSpPr/>
            <p:nvPr>
              <p:custDataLst>
                <p:tags r:id="rId7"/>
              </p:custDataLst>
            </p:nvPr>
          </p:nvSpPr>
          <p:spPr>
            <a:xfrm>
              <a:off x="200667" y="1990794"/>
              <a:ext cx="2670629" cy="2670629"/>
            </a:xfrm>
            <a:prstGeom prst="diamond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任意多边形: 形状 31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8" name="PA_组合 47"/>
          <p:cNvGrpSpPr/>
          <p:nvPr>
            <p:custDataLst>
              <p:tags r:id="rId5"/>
            </p:custDataLst>
          </p:nvPr>
        </p:nvGrpSpPr>
        <p:grpSpPr>
          <a:xfrm>
            <a:off x="5492815" y="1454697"/>
            <a:ext cx="36001" cy="1333801"/>
            <a:chOff x="5492815" y="948815"/>
            <a:chExt cx="36001" cy="1333801"/>
          </a:xfrm>
        </p:grpSpPr>
        <p:sp>
          <p:nvSpPr>
            <p:cNvPr id="46" name="PA_矩形 45"/>
            <p:cNvSpPr/>
            <p:nvPr>
              <p:custDataLst>
                <p:tags r:id="rId6"/>
              </p:custDataLst>
            </p:nvPr>
          </p:nvSpPr>
          <p:spPr>
            <a:xfrm>
              <a:off x="5492816" y="948815"/>
              <a:ext cx="36000" cy="64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492815" y="948815"/>
              <a:ext cx="36001" cy="1333801"/>
            </a:xfrm>
            <a:custGeom>
              <a:avLst/>
              <a:gdLst/>
              <a:ahLst/>
              <a:cxnLst/>
              <a:rect l="0" t="0" r="0" b="0"/>
              <a:pathLst>
                <a:path w="36001" h="1333801">
                  <a:moveTo>
                    <a:pt x="0" y="0"/>
                  </a:moveTo>
                  <a:lnTo>
                    <a:pt x="36000" y="0"/>
                  </a:lnTo>
                  <a:lnTo>
                    <a:pt x="36000" y="1333800"/>
                  </a:lnTo>
                  <a:lnTo>
                    <a:pt x="0" y="133380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4686736" y="3492038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712865" y="3528194"/>
            <a:ext cx="5656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专利写作相关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040187" y="6703207"/>
            <a:ext cx="4108451" cy="1547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6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70"/>
                            </p:stCondLst>
                            <p:childTnLst>
                              <p:par>
                                <p:cTn id="33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8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"/>
                            </p:stCondLst>
                            <p:childTnLst>
                              <p:par>
                                <p:cTn id="42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10"/>
                            </p:stCondLst>
                            <p:childTnLst>
                              <p:par>
                                <p:cTn id="5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0"/>
                            </p:stCondLst>
                            <p:childTnLst>
                              <p:par>
                                <p:cTn id="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1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6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1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80"/>
                            </p:stCondLst>
                            <p:childTnLst>
                              <p:par>
                                <p:cTn id="7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" decel="50000" autoRev="1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95"/>
                            </p:stCondLst>
                            <p:childTnLst>
                              <p:par>
                                <p:cTn id="8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7" dur="1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8" dur="1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5"/>
                            </p:stCondLst>
                            <p:childTnLst>
                              <p:par>
                                <p:cTn id="91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92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65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75"/>
                            </p:stCondLst>
                            <p:childTnLst>
                              <p:par>
                                <p:cTn id="9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9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85"/>
                            </p:stCondLst>
                            <p:childTnLst>
                              <p:par>
                                <p:cTn id="101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02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4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655"/>
                            </p:stCondLst>
                            <p:childTnLst>
                              <p:par>
                                <p:cTn id="10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9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65"/>
                            </p:stCondLst>
                            <p:childTnLst>
                              <p:par>
                                <p:cTn id="1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14653 " pathEditMode="relative" rAng="0" ptsTypes="AA">
                                      <p:cBhvr>
                                        <p:cTn id="112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675"/>
                            </p:stCondLst>
                            <p:childTnLst>
                              <p:par>
                                <p:cTn id="114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15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935"/>
                            </p:stCondLst>
                            <p:childTnLst>
                              <p:par>
                                <p:cTn id="1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8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945"/>
                            </p:stCondLst>
                            <p:childTnLst>
                              <p:par>
                                <p:cTn id="120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21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205"/>
                            </p:stCondLst>
                            <p:childTnLst>
                              <p:par>
                                <p:cTn id="123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24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465"/>
                            </p:stCondLst>
                            <p:childTnLst>
                              <p:par>
                                <p:cTn id="1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14653 L -3.125E-6 0.29398 " pathEditMode="relative" rAng="0" ptsTypes="AA">
                                      <p:cBhvr>
                                        <p:cTn id="127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475"/>
                            </p:stCondLst>
                            <p:childTnLst>
                              <p:par>
                                <p:cTn id="129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30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735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745"/>
                            </p:stCondLst>
                            <p:childTnLst>
                              <p:par>
                                <p:cTn id="1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7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755"/>
                            </p:stCondLst>
                            <p:childTnLst>
                              <p:par>
                                <p:cTn id="139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40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15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025"/>
                            </p:stCondLst>
                            <p:childTnLst>
                              <p:par>
                                <p:cTn id="14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47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35"/>
                            </p:stCondLst>
                            <p:childTnLst>
                              <p:par>
                                <p:cTn id="1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44676 L -3.125E-6 0.29398 " pathEditMode="relative" rAng="0" ptsTypes="AA">
                                      <p:cBhvr>
                                        <p:cTn id="150" dur="1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45"/>
                            </p:stCondLst>
                            <p:childTnLst>
                              <p:par>
                                <p:cTn id="152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53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305"/>
                            </p:stCondLst>
                            <p:childTnLst>
                              <p:par>
                                <p:cTn id="15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6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315"/>
                            </p:stCondLst>
                            <p:childTnLst>
                              <p:par>
                                <p:cTn id="158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59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75"/>
                            </p:stCondLst>
                            <p:childTnLst>
                              <p:par>
                                <p:cTn id="16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62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585"/>
                            </p:stCondLst>
                            <p:childTnLst>
                              <p:par>
                                <p:cTn id="16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1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524" grpId="0"/>
      <p:bldP spid="525" grpId="0"/>
      <p:bldP spid="525" grpId="1"/>
      <p:bldP spid="64" grpId="0" animBg="1"/>
      <p:bldP spid="66" grpId="0" animBg="1"/>
      <p:bldP spid="12" grpId="0"/>
      <p:bldP spid="45" grpId="0"/>
      <p:bldP spid="67" grpId="0"/>
      <p:bldP spid="68" grpId="0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5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387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综述论文相关</a:t>
            </a:r>
            <a:endParaRPr lang="zh-CN" altLang="en-US" sz="48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9" name="PA_直接连接符 18"/>
          <p:cNvCxnSpPr/>
          <p:nvPr>
            <p:custDataLst>
              <p:tags r:id="rId2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2731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Review paper correlation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" name="组合 54">
            <a:extLst>
              <a:ext uri="{FF2B5EF4-FFF2-40B4-BE49-F238E27FC236}">
                <a16:creationId xmlns:a16="http://schemas.microsoft.com/office/drawing/2014/main" id="{A546165A-85F7-E062-7AB1-7CE681F3292F}"/>
              </a:ext>
            </a:extLst>
          </p:cNvPr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388C9D4B-1EB6-C710-300D-53244B77C3E5}"/>
                </a:ext>
              </a:extLst>
            </p:cNvPr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L 形 10">
              <a:extLst>
                <a:ext uri="{FF2B5EF4-FFF2-40B4-BE49-F238E27FC236}">
                  <a16:creationId xmlns:a16="http://schemas.microsoft.com/office/drawing/2014/main" id="{39520824-8E79-123E-7280-B2BBC58DBC4A}"/>
                </a:ext>
              </a:extLst>
            </p:cNvPr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L 形 11">
              <a:extLst>
                <a:ext uri="{FF2B5EF4-FFF2-40B4-BE49-F238E27FC236}">
                  <a16:creationId xmlns:a16="http://schemas.microsoft.com/office/drawing/2014/main" id="{7BD1B2A8-6D4C-F5FC-F6E6-8611412EE2A1}"/>
                </a:ext>
              </a:extLst>
            </p:cNvPr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450"/>
                            </p:stCondLst>
                            <p:childTnLst>
                              <p:par>
                                <p:cTn id="83" presetID="26" presetClass="emph" presetSubtype="0" repeatCount="indefinite" fill="hold" nodeType="afterEffect">
                                  <p:stCondLst>
                                    <p:cond delay="7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7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37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17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797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综述论文写作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079874" y="-1588"/>
            <a:ext cx="4008437" cy="1539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1D4D9C-08F0-636F-5478-8D961F8A636E}"/>
              </a:ext>
            </a:extLst>
          </p:cNvPr>
          <p:cNvSpPr/>
          <p:nvPr/>
        </p:nvSpPr>
        <p:spPr>
          <a:xfrm>
            <a:off x="814607" y="1005331"/>
            <a:ext cx="10036273" cy="47802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综述论文写作方法</a:t>
            </a:r>
          </a:p>
        </p:txBody>
      </p:sp>
      <p:sp>
        <p:nvSpPr>
          <p:cNvPr id="8" name="MH_Text_1">
            <a:extLst>
              <a:ext uri="{FF2B5EF4-FFF2-40B4-BE49-F238E27FC236}">
                <a16:creationId xmlns:a16="http://schemas.microsoft.com/office/drawing/2014/main" id="{A56411AE-4E36-6EBB-2D43-CC876FE3080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57869" y="1623000"/>
            <a:ext cx="10420045" cy="3283756"/>
          </a:xfrm>
          <a:prstGeom prst="rect">
            <a:avLst/>
          </a:prstGeom>
          <a:noFill/>
        </p:spPr>
        <p:txBody>
          <a:bodyPr wrap="square" lIns="135000" tIns="35100" rIns="27000" rtlCol="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综述论文的写作大致可以分为预备知识学习、文献查找、文献总结、综述查修四个步骤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预备知识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：综述论文一般结构的学习，其结构可以总结为对论文进行简单综述的摘要和简介部分、介绍相关分析方法以及背景的第二部分、最后指出现阶段所面临的挑战以及未来研究方向；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文献查找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Web Of Science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网站查找文献；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文献总结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：将查找到的文献分类总结；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综述查修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Mendeley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附加标准的参考文献目录等。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2000" b="0" i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altLang="zh-CN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2000" b="0" i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7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167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387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专利写作相关</a:t>
            </a:r>
          </a:p>
        </p:txBody>
      </p:sp>
      <p:cxnSp>
        <p:nvCxnSpPr>
          <p:cNvPr id="19" name="PA_直接连接符 18"/>
          <p:cNvCxnSpPr/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2731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Patent writing correlation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54">
            <a:extLst>
              <a:ext uri="{FF2B5EF4-FFF2-40B4-BE49-F238E27FC236}">
                <a16:creationId xmlns:a16="http://schemas.microsoft.com/office/drawing/2014/main" id="{10F1D3AF-EF03-2F01-639D-BD19090C108B}"/>
              </a:ext>
            </a:extLst>
          </p:cNvPr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" name="L 形 2">
              <a:extLst>
                <a:ext uri="{FF2B5EF4-FFF2-40B4-BE49-F238E27FC236}">
                  <a16:creationId xmlns:a16="http://schemas.microsoft.com/office/drawing/2014/main" id="{BABD2C2B-D782-9D6C-C305-D1D3169855DA}"/>
                </a:ext>
              </a:extLst>
            </p:cNvPr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L 形 3">
              <a:extLst>
                <a:ext uri="{FF2B5EF4-FFF2-40B4-BE49-F238E27FC236}">
                  <a16:creationId xmlns:a16="http://schemas.microsoft.com/office/drawing/2014/main" id="{20CDD299-93C1-6854-E3C2-BC721CD8A95C}"/>
                </a:ext>
              </a:extLst>
            </p:cNvPr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0A36D7D7-A347-A7B1-EDB1-0633B465AB55}"/>
                </a:ext>
              </a:extLst>
            </p:cNvPr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75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36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36"/>
                            </p:stCondLst>
                            <p:childTnLst>
                              <p:par>
                                <p:cTn id="82" presetID="26" presetClass="emph" presetSubtype="0" repeatCount="indefinite" fill="hold" nodeType="afterEffect">
                                  <p:stCondLst>
                                    <p:cond delay="7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1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5575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专利写作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175FCC-1AFC-A9AA-79DD-1BA47E7080DB}"/>
              </a:ext>
            </a:extLst>
          </p:cNvPr>
          <p:cNvSpPr/>
          <p:nvPr/>
        </p:nvSpPr>
        <p:spPr>
          <a:xfrm>
            <a:off x="814607" y="1005331"/>
            <a:ext cx="10036273" cy="47802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专利写作方法</a:t>
            </a:r>
          </a:p>
        </p:txBody>
      </p:sp>
      <p:sp>
        <p:nvSpPr>
          <p:cNvPr id="8" name="MH_Text_1">
            <a:extLst>
              <a:ext uri="{FF2B5EF4-FFF2-40B4-BE49-F238E27FC236}">
                <a16:creationId xmlns:a16="http://schemas.microsoft.com/office/drawing/2014/main" id="{6AB647A0-34B3-05DD-18C2-66224FE426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57869" y="1623000"/>
            <a:ext cx="10420045" cy="3283756"/>
          </a:xfrm>
          <a:prstGeom prst="rect">
            <a:avLst/>
          </a:prstGeom>
          <a:noFill/>
        </p:spPr>
        <p:txBody>
          <a:bodyPr wrap="square" lIns="135000" tIns="35100" rIns="27000" rtlCol="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专利的写作大致可以分为预备知识学习、发明背景总结、发明实现步骤、专利撰写四个步骤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预备知识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：专利一般结构的学习，其结构可以分为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摘要、权利要求书、说明书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三个部分，而且权利要求书、发明内容、具体实施方式都是对专利实现方法的叙述，区别在于对发明实现方法描述的详细程度；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发明背景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：需要通过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Web Of Science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网站查找文献并总结背景技术；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实现步骤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：将自己思考得到的方法通过图形以及文字的形式总结出来；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专利撰写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：按照</a:t>
            </a:r>
            <a:r>
              <a:rPr lang="zh-CN" altLang="en-US" sz="2000" dirty="0">
                <a:hlinkClick r:id="rId5"/>
              </a:rPr>
              <a:t>国家知识产权局</a:t>
            </a:r>
            <a:r>
              <a:rPr lang="zh-CN" altLang="en-US" sz="2000" dirty="0"/>
              <a:t>中相关附件要求撰写专利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。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2000" b="0" i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altLang="zh-CN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2000" b="0" i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8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167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6639" y="2467143"/>
            <a:ext cx="4698723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感谢聆听</a:t>
            </a:r>
          </a:p>
        </p:txBody>
      </p: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54">
            <a:extLst>
              <a:ext uri="{FF2B5EF4-FFF2-40B4-BE49-F238E27FC236}">
                <a16:creationId xmlns:a16="http://schemas.microsoft.com/office/drawing/2014/main" id="{57C66A06-5AD2-E28D-75B9-727D723E7CF0}"/>
              </a:ext>
            </a:extLst>
          </p:cNvPr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4" name="L 形 3">
              <a:extLst>
                <a:ext uri="{FF2B5EF4-FFF2-40B4-BE49-F238E27FC236}">
                  <a16:creationId xmlns:a16="http://schemas.microsoft.com/office/drawing/2014/main" id="{E459A53F-D4BD-8911-BF1D-39C7044B3CAA}"/>
                </a:ext>
              </a:extLst>
            </p:cNvPr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L 形 4">
              <a:extLst>
                <a:ext uri="{FF2B5EF4-FFF2-40B4-BE49-F238E27FC236}">
                  <a16:creationId xmlns:a16="http://schemas.microsoft.com/office/drawing/2014/main" id="{96A7107B-EF7C-36D6-1E78-827312C5A279}"/>
                </a:ext>
              </a:extLst>
            </p:cNvPr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L 形 10">
              <a:extLst>
                <a:ext uri="{FF2B5EF4-FFF2-40B4-BE49-F238E27FC236}">
                  <a16:creationId xmlns:a16="http://schemas.microsoft.com/office/drawing/2014/main" id="{94077A2A-5029-5399-7C69-264C2A53383F}"/>
                </a:ext>
              </a:extLst>
            </p:cNvPr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"/>
                            </p:stCondLst>
                            <p:childTnLst>
                              <p:par>
                                <p:cTn id="52" presetID="26" presetClass="emph" presetSubtype="0" repeatCount="indefinite" fill="hold" nodeType="afterEffect">
                                  <p:stCondLst>
                                    <p:cond delay="7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5" grpId="0" animBg="1"/>
      <p:bldP spid="6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扁平风动画模板"/>
  <p:tag name="ISPRING_PRESENTATION_TITLE" val="极简线条汇报PPT模板"/>
  <p:tag name="KSO_WPP_MARK_KEY" val="8b649701-feda-4891-a025-a9c1a945e35f"/>
  <p:tag name="COMMONDATA" val="eyJoZGlkIjoiNzgwYzM3NGViZWJjZDJkMzk1MTBlMmRhYjZhNjAwYT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6175503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6175503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E3E"/>
      </a:accent1>
      <a:accent2>
        <a:srgbClr val="4E4E4E"/>
      </a:accent2>
      <a:accent3>
        <a:srgbClr val="717171"/>
      </a:accent3>
      <a:accent4>
        <a:srgbClr val="919191"/>
      </a:accent4>
      <a:accent5>
        <a:srgbClr val="A6A6A6"/>
      </a:accent5>
      <a:accent6>
        <a:srgbClr val="D7D7D7"/>
      </a:accent6>
      <a:hlink>
        <a:srgbClr val="3E3E3E"/>
      </a:hlink>
      <a:folHlink>
        <a:srgbClr val="BFBFBF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 lIns="0" tIns="0" rIns="0" bIns="0" anchor="t">
        <a:noAutofit/>
      </a:bodyPr>
      <a:lstStyle>
        <a:defPPr algn="just">
          <a:lnSpc>
            <a:spcPct val="120000"/>
          </a:lnSpc>
          <a:defRPr sz="2400" b="1" dirty="0">
            <a:solidFill>
              <a:schemeClr val="tx1">
                <a:lumMod val="65000"/>
                <a:lumOff val="35000"/>
              </a:schemeClr>
            </a:solidFill>
          </a:defRPr>
        </a:defPPr>
      </a:lstStyle>
    </a:spDef>
    <a:txDef>
      <a:spPr>
        <a:noFill/>
      </a:spPr>
      <a:bodyPr wrap="square" lIns="135000" tIns="35100" rIns="27000" rtlCol="0" anchor="t" anchorCtr="0">
        <a:noAutofit/>
      </a:bodyPr>
      <a:lstStyle>
        <a:defPPr algn="just">
          <a:lnSpc>
            <a:spcPct val="150000"/>
          </a:lnSpc>
          <a:defRPr sz="2000" dirty="0" smtClean="0">
            <a:solidFill>
              <a:schemeClr val="tx1">
                <a:lumMod val="75000"/>
                <a:lumOff val="25000"/>
              </a:schemeClr>
            </a:solidFill>
            <a:cs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4119</TotalTime>
  <Words>297</Words>
  <Application>Microsoft Office PowerPoint</Application>
  <PresentationFormat>宽屏</PresentationFormat>
  <Paragraphs>41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 Unicode MS</vt:lpstr>
      <vt:lpstr>思源黑体 CN Light</vt:lpstr>
      <vt:lpstr>思源黑体 CN Medium</vt:lpstr>
      <vt:lpstr>思源宋体 CN Light</vt:lpstr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极简线条汇报PPT模板</dc:title>
  <dc:creator>mycomputer</dc:creator>
  <cp:lastModifiedBy>Yongjie Pang</cp:lastModifiedBy>
  <cp:revision>828</cp:revision>
  <dcterms:created xsi:type="dcterms:W3CDTF">2014-08-06T02:23:00Z</dcterms:created>
  <dcterms:modified xsi:type="dcterms:W3CDTF">2023-04-18T14:59:30Z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73A79ECE6EBB4398B211450B2716C2A1</vt:lpwstr>
  </property>
  <property fmtid="{D5CDD505-2E9C-101B-9397-08002B2CF9AE}" pid="3" name="KSOProductBuildVer">
    <vt:lpwstr>2052-11.1.0.12598</vt:lpwstr>
  </property>
</Properties>
</file>